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</p:sldMasterIdLst>
  <p:notesMasterIdLst>
    <p:notesMasterId r:id="rId12"/>
  </p:notes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notesMaster" Target="notesMasters/notesMaster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1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DFD18C0D-C72D-4E06-9E94-577752FD89DD}" type="slidenum"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C6EDC2F-4E43-427B-B49A-2F348720F222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90DEED2-9541-4653-A2AD-B954A0D772D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1220005-7D5A-4D39-A0BC-280E2D0DA43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FC02903-DBB0-46CB-8828-7542FCC31D6D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7FD78A6-B80B-4BB6-80AE-261E01FD5C4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D62E7DA-5535-4A56-8A0D-6ABF42B1B8C6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AE70226-07B3-4DAD-B2D0-D26D09296712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0A2A0F7-E5AE-4792-BDDB-484DCE8356B1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0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" name="Shape 1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ln w="0">
            <a:noFill/>
          </a:ln>
        </p:spPr>
      </p:pic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Shape 1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Shape 1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Shape 1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Shape 1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Shape 1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" name="Shape 1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</a:t>
            </a: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Shape 1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0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Shape 1"/>
          <p:cNvSpPr/>
          <p:nvPr/>
        </p:nvSpPr>
        <p:spPr>
          <a:xfrm>
            <a:off x="0" y="0"/>
            <a:ext cx="14629320" cy="822852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1520" cy="410400"/>
          </a:xfrm>
          <a:prstGeom prst="rect">
            <a:avLst/>
          </a:prstGeom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5320" cy="8228520"/>
          </a:xfrm>
          <a:prstGeom prst="rect">
            <a:avLst/>
          </a:prstGeom>
          <a:ln w="0">
            <a:noFill/>
          </a:ln>
        </p:spPr>
      </p:pic>
      <p:sp>
        <p:nvSpPr>
          <p:cNvPr id="52" name="Text 0"/>
          <p:cNvSpPr/>
          <p:nvPr/>
        </p:nvSpPr>
        <p:spPr>
          <a:xfrm>
            <a:off x="864000" y="2360520"/>
            <a:ext cx="7414920" cy="274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400"/>
              </a:lnSpc>
              <a:tabLst>
                <a:tab algn="l" pos="0"/>
              </a:tabLst>
            </a:pPr>
            <a:r>
              <a:rPr b="1" lang="en-US" sz="430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Pharmachain: A Closed-Loop Relational System for Pharmaceutical Traceability</a:t>
            </a:r>
            <a:endParaRPr b="0" lang="en-IN" sz="4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 1"/>
          <p:cNvSpPr/>
          <p:nvPr/>
        </p:nvSpPr>
        <p:spPr>
          <a:xfrm>
            <a:off x="864000" y="5474160"/>
            <a:ext cx="7414920" cy="39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MCA Semester II Project | High-Complexity Database Design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0"/>
          <p:cNvSpPr/>
          <p:nvPr/>
        </p:nvSpPr>
        <p:spPr>
          <a:xfrm>
            <a:off x="864000" y="1825200"/>
            <a:ext cx="2306160" cy="462960"/>
          </a:xfrm>
          <a:prstGeom prst="roundRect">
            <a:avLst>
              <a:gd name="adj" fmla="val 63836"/>
            </a:avLst>
          </a:prstGeom>
          <a:solidFill>
            <a:srgbClr val="4d4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" name="Text 1"/>
          <p:cNvSpPr/>
          <p:nvPr/>
        </p:nvSpPr>
        <p:spPr>
          <a:xfrm>
            <a:off x="1012320" y="1899360"/>
            <a:ext cx="2009880" cy="31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0" lang="en-US" sz="15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PROJECT DEFINITION</a:t>
            </a:r>
            <a:endParaRPr b="0" lang="en-IN" sz="15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Text 2"/>
          <p:cNvSpPr/>
          <p:nvPr/>
        </p:nvSpPr>
        <p:spPr>
          <a:xfrm>
            <a:off x="864000" y="2388240"/>
            <a:ext cx="5485320" cy="68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400"/>
              </a:lnSpc>
              <a:tabLst>
                <a:tab algn="l" pos="0"/>
              </a:tabLst>
            </a:pPr>
            <a:r>
              <a:rPr b="1" lang="en-US" sz="430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The Project "What"</a:t>
            </a:r>
            <a:endParaRPr b="0" lang="en-IN" sz="4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Shape 3"/>
          <p:cNvSpPr/>
          <p:nvPr/>
        </p:nvSpPr>
        <p:spPr>
          <a:xfrm>
            <a:off x="864000" y="3444120"/>
            <a:ext cx="4135320" cy="2958840"/>
          </a:xfrm>
          <a:prstGeom prst="roundRect">
            <a:avLst>
              <a:gd name="adj" fmla="val 12512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Text 4"/>
          <p:cNvSpPr/>
          <p:nvPr/>
        </p:nvSpPr>
        <p:spPr>
          <a:xfrm>
            <a:off x="1110960" y="3691080"/>
            <a:ext cx="2742120" cy="34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150" spc="-1" strike="noStrike">
                <a:solidFill>
                  <a:srgbClr val="d7d4cc"/>
                </a:solidFill>
                <a:latin typeface="Comfortaa Bold"/>
                <a:ea typeface="Comfortaa Bold"/>
              </a:rPr>
              <a:t>Core System</a:t>
            </a:r>
            <a:endParaRPr b="0" lang="en-IN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Text 5"/>
          <p:cNvSpPr/>
          <p:nvPr/>
        </p:nvSpPr>
        <p:spPr>
          <a:xfrm>
            <a:off x="1110960" y="4182120"/>
            <a:ext cx="3641400" cy="197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A 3NF-normalized relational database designed to manage the mid-stream pharmaceutical supply chain with complete traceability.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Shape 6"/>
          <p:cNvSpPr/>
          <p:nvPr/>
        </p:nvSpPr>
        <p:spPr>
          <a:xfrm>
            <a:off x="5247000" y="3444120"/>
            <a:ext cx="4135320" cy="2958840"/>
          </a:xfrm>
          <a:prstGeom prst="roundRect">
            <a:avLst>
              <a:gd name="adj" fmla="val 12512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1" name="Text 7"/>
          <p:cNvSpPr/>
          <p:nvPr/>
        </p:nvSpPr>
        <p:spPr>
          <a:xfrm>
            <a:off x="5493960" y="3691080"/>
            <a:ext cx="2742120" cy="34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150" spc="-1" strike="noStrike">
                <a:solidFill>
                  <a:srgbClr val="d7d4cc"/>
                </a:solidFill>
                <a:latin typeface="Comfortaa Bold"/>
                <a:ea typeface="Comfortaa Bold"/>
              </a:rPr>
              <a:t>Operational Scope</a:t>
            </a:r>
            <a:endParaRPr b="0" lang="en-IN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Text 8"/>
          <p:cNvSpPr/>
          <p:nvPr/>
        </p:nvSpPr>
        <p:spPr>
          <a:xfrm>
            <a:off x="5493960" y="4182120"/>
            <a:ext cx="3641400" cy="197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Tracking operations between the factory gate and retail pharmacy counter(mid-stream), capturing every movement and transaction.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Shape 9"/>
          <p:cNvSpPr/>
          <p:nvPr/>
        </p:nvSpPr>
        <p:spPr>
          <a:xfrm>
            <a:off x="9630000" y="3444120"/>
            <a:ext cx="4135320" cy="2958840"/>
          </a:xfrm>
          <a:prstGeom prst="roundRect">
            <a:avLst>
              <a:gd name="adj" fmla="val 12512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4" name="Text 10"/>
          <p:cNvSpPr/>
          <p:nvPr/>
        </p:nvSpPr>
        <p:spPr>
          <a:xfrm>
            <a:off x="9876960" y="3691080"/>
            <a:ext cx="2742120" cy="34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150" spc="-1" strike="noStrike">
                <a:solidFill>
                  <a:srgbClr val="d7d4cc"/>
                </a:solidFill>
                <a:latin typeface="Comfortaa Bold"/>
                <a:ea typeface="Comfortaa Bold"/>
              </a:rPr>
              <a:t>Unique Value</a:t>
            </a:r>
            <a:endParaRPr b="0" lang="en-IN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Text 11"/>
          <p:cNvSpPr/>
          <p:nvPr/>
        </p:nvSpPr>
        <p:spPr>
          <a:xfrm>
            <a:off x="9876960" y="4182120"/>
            <a:ext cx="3641400" cy="197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Self-aware database utilizing temporal triggers to automate reverse logistics management for expired and recalled pharmaceutical goods.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12290400" y="7509600"/>
            <a:ext cx="2339280" cy="71928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 0"/>
          <p:cNvSpPr/>
          <p:nvPr/>
        </p:nvSpPr>
        <p:spPr>
          <a:xfrm>
            <a:off x="2332440" y="1613160"/>
            <a:ext cx="9660600" cy="45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549"/>
              </a:lnSpc>
              <a:tabLst>
                <a:tab algn="l" pos="0"/>
              </a:tabLst>
            </a:pPr>
            <a:r>
              <a:rPr b="1" lang="en-US" sz="280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Revenue Leakage in Pharmaceutical Supply Chains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8" name="Image 0" descr="preencoded.png"/>
          <p:cNvPicPr/>
          <p:nvPr/>
        </p:nvPicPr>
        <p:blipFill>
          <a:blip r:embed="rId1"/>
          <a:stretch/>
        </p:blipFill>
        <p:spPr>
          <a:xfrm>
            <a:off x="2332440" y="2382120"/>
            <a:ext cx="6337800" cy="3548520"/>
          </a:xfrm>
          <a:prstGeom prst="rect">
            <a:avLst/>
          </a:prstGeom>
          <a:ln w="0">
            <a:noFill/>
          </a:ln>
        </p:spPr>
      </p:pic>
      <p:sp>
        <p:nvSpPr>
          <p:cNvPr id="69" name="Text 1"/>
          <p:cNvSpPr/>
          <p:nvPr/>
        </p:nvSpPr>
        <p:spPr>
          <a:xfrm>
            <a:off x="2332440" y="6051960"/>
            <a:ext cx="6337800" cy="42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650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Source: Industry estimates on Reverse Logistics inefficiencies (Narayana et al., 2014; PMC Case Studies). Total impact: ~11% of annual revenue.</a:t>
            </a:r>
            <a:endParaRPr b="0" lang="en-IN" sz="1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Text 2"/>
          <p:cNvSpPr/>
          <p:nvPr/>
        </p:nvSpPr>
        <p:spPr>
          <a:xfrm>
            <a:off x="9075240" y="2331720"/>
            <a:ext cx="2500200" cy="2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1" lang="en-US" sz="140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Understanding the Losses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Text 3"/>
          <p:cNvSpPr/>
          <p:nvPr/>
        </p:nvSpPr>
        <p:spPr>
          <a:xfrm>
            <a:off x="9075240" y="2664360"/>
            <a:ext cx="3229200" cy="107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650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This chart illustrates key areas of revenue leakage within the pharmaceutical supply chain. </a:t>
            </a:r>
            <a:r>
              <a:rPr b="1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Expiry &amp; Obsolescence</a:t>
            </a:r>
            <a:r>
              <a:rPr b="0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, accounting for </a:t>
            </a:r>
            <a:r>
              <a:rPr b="0" lang="en-US" sz="1250" spc="-1" strike="noStrike">
                <a:solidFill>
                  <a:srgbClr val="dc143c"/>
                </a:solidFill>
                <a:latin typeface="Raleway Medium"/>
                <a:ea typeface="Raleway Medium"/>
              </a:rPr>
              <a:t>4.5%</a:t>
            </a:r>
            <a:r>
              <a:rPr b="0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 of total revenue, represents the largest single area of loss.</a:t>
            </a:r>
            <a:endParaRPr b="0" lang="en-IN" sz="1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Text 4"/>
          <p:cNvSpPr/>
          <p:nvPr/>
        </p:nvSpPr>
        <p:spPr>
          <a:xfrm>
            <a:off x="9075240" y="3837960"/>
            <a:ext cx="3229200" cy="150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650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This significant percentage highlights a critical inefficiency, making it the </a:t>
            </a:r>
            <a:r>
              <a:rPr b="0" lang="en-US" sz="1250" spc="-1" strike="noStrike">
                <a:solidFill>
                  <a:srgbClr val="000000"/>
                </a:solidFill>
                <a:highlight>
                  <a:srgbClr val="ffff00"/>
                </a:highlight>
                <a:latin typeface="Raleway Medium"/>
                <a:ea typeface="Raleway Medium"/>
              </a:rPr>
              <a:t>primary target area for PharmaChain's intervention</a:t>
            </a:r>
            <a:r>
              <a:rPr b="0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. Our system aims for a </a:t>
            </a:r>
            <a:r>
              <a:rPr b="1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potential 40% recovery</a:t>
            </a:r>
            <a:r>
              <a:rPr b="0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 in this category through automated reverse logistics and enhanced traceability.</a:t>
            </a:r>
            <a:endParaRPr b="0" lang="en-IN" sz="1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Text 5"/>
          <p:cNvSpPr/>
          <p:nvPr/>
        </p:nvSpPr>
        <p:spPr>
          <a:xfrm>
            <a:off x="9075240" y="5442840"/>
            <a:ext cx="3229200" cy="107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650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Other substantial losses include </a:t>
            </a:r>
            <a:r>
              <a:rPr b="1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Returns Processing Costs</a:t>
            </a:r>
            <a:r>
              <a:rPr b="0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, </a:t>
            </a:r>
            <a:r>
              <a:rPr b="1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Counterfeiting/Theft</a:t>
            </a:r>
            <a:r>
              <a:rPr b="0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, and </a:t>
            </a:r>
            <a:r>
              <a:rPr b="1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Inventory Holding Costs</a:t>
            </a:r>
            <a:r>
              <a:rPr b="0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, all contributing to the overall ~11% annual revenue impact.</a:t>
            </a:r>
            <a:endParaRPr b="0" lang="en-IN" sz="1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12290400" y="7509600"/>
            <a:ext cx="2339280" cy="71928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 useBgFill="1">
        <p:nvSpPr>
          <p:cNvPr id="75" name=""/>
          <p:cNvSpPr/>
          <p:nvPr/>
        </p:nvSpPr>
        <p:spPr>
          <a:xfrm>
            <a:off x="0" y="7509600"/>
            <a:ext cx="14579280" cy="719280"/>
          </a:xfrm>
          <a:prstGeom prst="rect">
            <a:avLst/>
          </a:prstGeom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0"/>
          <p:cNvSpPr/>
          <p:nvPr/>
        </p:nvSpPr>
        <p:spPr>
          <a:xfrm>
            <a:off x="3357360" y="849240"/>
            <a:ext cx="1357920" cy="201960"/>
          </a:xfrm>
          <a:prstGeom prst="roundRect">
            <a:avLst>
              <a:gd name="adj" fmla="val 76247"/>
            </a:avLst>
          </a:prstGeom>
          <a:solidFill>
            <a:srgbClr val="4d4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" name="Text 1"/>
          <p:cNvSpPr/>
          <p:nvPr/>
        </p:nvSpPr>
        <p:spPr>
          <a:xfrm>
            <a:off x="3434760" y="887760"/>
            <a:ext cx="1203120" cy="12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95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SYSTEM ARCHITECTURE</a:t>
            </a:r>
            <a:endParaRPr b="0" lang="en-IN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Text 2"/>
          <p:cNvSpPr/>
          <p:nvPr/>
        </p:nvSpPr>
        <p:spPr>
          <a:xfrm>
            <a:off x="3357360" y="1079280"/>
            <a:ext cx="3975120" cy="35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1" lang="en-US" sz="225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The Architectural Modules</a:t>
            </a:r>
            <a:endParaRPr b="0" lang="en-IN" sz="2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Text 3"/>
          <p:cNvSpPr/>
          <p:nvPr/>
        </p:nvSpPr>
        <p:spPr>
          <a:xfrm>
            <a:off x="3357360" y="1464480"/>
            <a:ext cx="3297960" cy="17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400"/>
              </a:lnSpc>
              <a:tabLst>
                <a:tab algn="l" pos="0"/>
              </a:tabLst>
            </a:pPr>
            <a:r>
              <a:rPr b="1" lang="en-US" sz="110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36-Table 3NF-Normalized Relational Schema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Text 4"/>
          <p:cNvSpPr/>
          <p:nvPr/>
        </p:nvSpPr>
        <p:spPr>
          <a:xfrm>
            <a:off x="3357360" y="2396880"/>
            <a:ext cx="2400120" cy="19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500"/>
              </a:lnSpc>
              <a:tabLst>
                <a:tab algn="l" pos="0"/>
              </a:tabLst>
            </a:pPr>
            <a:r>
              <a:rPr b="1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Identity &amp; Governance</a:t>
            </a:r>
            <a:endParaRPr b="0" lang="en-IN" sz="1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Text 5"/>
          <p:cNvSpPr/>
          <p:nvPr/>
        </p:nvSpPr>
        <p:spPr>
          <a:xfrm>
            <a:off x="3357360" y="2653920"/>
            <a:ext cx="2400120" cy="94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Organizations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Locations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User_Accounts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Access_Roles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Contact_Directory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System_Audit_Log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Text 6"/>
          <p:cNvSpPr/>
          <p:nvPr/>
        </p:nvSpPr>
        <p:spPr>
          <a:xfrm>
            <a:off x="3357360" y="3763080"/>
            <a:ext cx="2400120" cy="3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95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Manages user access, organizational hierarchy, and system activity logging for security and accountability.</a:t>
            </a:r>
            <a:endParaRPr b="0" lang="en-IN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 7"/>
          <p:cNvSpPr/>
          <p:nvPr/>
        </p:nvSpPr>
        <p:spPr>
          <a:xfrm>
            <a:off x="3357360" y="3677760"/>
            <a:ext cx="2400120" cy="31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Text 8"/>
          <p:cNvSpPr/>
          <p:nvPr/>
        </p:nvSpPr>
        <p:spPr>
          <a:xfrm>
            <a:off x="3357360" y="4638240"/>
            <a:ext cx="2400120" cy="19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500"/>
              </a:lnSpc>
              <a:tabLst>
                <a:tab algn="l" pos="0"/>
              </a:tabLst>
            </a:pPr>
            <a:r>
              <a:rPr b="1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Product &amp; Batch Intelligence</a:t>
            </a:r>
            <a:endParaRPr b="0" lang="en-IN" sz="1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9"/>
          <p:cNvSpPr/>
          <p:nvPr/>
        </p:nvSpPr>
        <p:spPr>
          <a:xfrm>
            <a:off x="3357360" y="4895280"/>
            <a:ext cx="2400120" cy="94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Medicines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Drug_Categories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Batches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Secondary_Packaging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Manufacturing_Orders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Quality_Certificates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Text 10"/>
          <p:cNvSpPr/>
          <p:nvPr/>
        </p:nvSpPr>
        <p:spPr>
          <a:xfrm>
            <a:off x="3359160" y="6103080"/>
            <a:ext cx="2400120" cy="3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95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Catalogs product details, tracks batches through manufacturing, and manages quality certifications.</a:t>
            </a:r>
            <a:endParaRPr b="0" lang="en-IN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 11"/>
          <p:cNvSpPr/>
          <p:nvPr/>
        </p:nvSpPr>
        <p:spPr>
          <a:xfrm>
            <a:off x="6080760" y="2396880"/>
            <a:ext cx="2400120" cy="19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500"/>
              </a:lnSpc>
              <a:tabLst>
                <a:tab algn="l" pos="0"/>
              </a:tabLst>
            </a:pPr>
            <a:r>
              <a:rPr b="1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Smart Warehousing</a:t>
            </a:r>
            <a:endParaRPr b="0" lang="en-IN" sz="1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Text 12"/>
          <p:cNvSpPr/>
          <p:nvPr/>
        </p:nvSpPr>
        <p:spPr>
          <a:xfrm>
            <a:off x="6080760" y="2653920"/>
            <a:ext cx="2400120" cy="94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Warehouses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Storage_Zones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Stock_Ledger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Inventory_Adjustments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Temperature_Logs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Quarantine_Hold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Text 13"/>
          <p:cNvSpPr/>
          <p:nvPr/>
        </p:nvSpPr>
        <p:spPr>
          <a:xfrm>
            <a:off x="6080760" y="3763080"/>
            <a:ext cx="2400120" cy="3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95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Manages physical inventory locations, stock levels, adjustments, and environmental conditions, including quarantine.</a:t>
            </a:r>
            <a:endParaRPr b="0" lang="en-IN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 14"/>
          <p:cNvSpPr/>
          <p:nvPr/>
        </p:nvSpPr>
        <p:spPr>
          <a:xfrm>
            <a:off x="6080760" y="3677760"/>
            <a:ext cx="2400120" cy="31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 15"/>
          <p:cNvSpPr/>
          <p:nvPr/>
        </p:nvSpPr>
        <p:spPr>
          <a:xfrm>
            <a:off x="6080760" y="4638240"/>
            <a:ext cx="2400120" cy="19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500"/>
              </a:lnSpc>
              <a:tabLst>
                <a:tab algn="l" pos="0"/>
              </a:tabLst>
            </a:pPr>
            <a:r>
              <a:rPr b="1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Forward Fulfillment</a:t>
            </a:r>
            <a:endParaRPr b="0" lang="en-IN" sz="1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Text 16"/>
          <p:cNvSpPr/>
          <p:nvPr/>
        </p:nvSpPr>
        <p:spPr>
          <a:xfrm>
            <a:off x="6080760" y="4895280"/>
            <a:ext cx="2400120" cy="94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Sales_Orders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Order_Line_Items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Shipments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Shipment_Tracking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Carrier_Fleet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Proof_of_Delivery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ext 17"/>
          <p:cNvSpPr/>
          <p:nvPr/>
        </p:nvSpPr>
        <p:spPr>
          <a:xfrm>
            <a:off x="6059160" y="6103080"/>
            <a:ext cx="2400120" cy="3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95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Handles sales order processing, shipment logistics, tracking, and final proof of delivery to retailers.</a:t>
            </a:r>
            <a:endParaRPr b="0" lang="en-IN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 18"/>
          <p:cNvSpPr/>
          <p:nvPr/>
        </p:nvSpPr>
        <p:spPr>
          <a:xfrm>
            <a:off x="8804520" y="2396880"/>
            <a:ext cx="2482560" cy="19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500"/>
              </a:lnSpc>
              <a:tabLst>
                <a:tab algn="l" pos="0"/>
              </a:tabLst>
            </a:pPr>
            <a:r>
              <a:rPr b="1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Reverse Logistics &amp; Compliance</a:t>
            </a:r>
            <a:endParaRPr b="0" lang="en-IN" sz="1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Text 19"/>
          <p:cNvSpPr/>
          <p:nvPr/>
        </p:nvSpPr>
        <p:spPr>
          <a:xfrm>
            <a:off x="8804520" y="2653920"/>
            <a:ext cx="2482560" cy="94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Return_Authorizations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Return_Shipping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Inspection_Reports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Disposal_Certificates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Credit_Notes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Recalled_Batches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Text 20"/>
          <p:cNvSpPr/>
          <p:nvPr/>
        </p:nvSpPr>
        <p:spPr>
          <a:xfrm>
            <a:off x="8804520" y="3763080"/>
            <a:ext cx="2482560" cy="3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95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Facilitates product returns, inspections, secure disposal, and management of recalled batches, ensuring compliance.</a:t>
            </a:r>
            <a:endParaRPr b="0" lang="en-IN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Text 21"/>
          <p:cNvSpPr/>
          <p:nvPr/>
        </p:nvSpPr>
        <p:spPr>
          <a:xfrm>
            <a:off x="8804520" y="3677760"/>
            <a:ext cx="2482560" cy="31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Text 22"/>
          <p:cNvSpPr/>
          <p:nvPr/>
        </p:nvSpPr>
        <p:spPr>
          <a:xfrm>
            <a:off x="8804520" y="4638240"/>
            <a:ext cx="2482560" cy="19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500"/>
              </a:lnSpc>
              <a:tabLst>
                <a:tab algn="l" pos="0"/>
              </a:tabLst>
            </a:pPr>
            <a:r>
              <a:rPr b="1" lang="en-US" sz="12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Financial &amp; Analytics</a:t>
            </a:r>
            <a:endParaRPr b="0" lang="en-IN" sz="1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 23"/>
          <p:cNvSpPr/>
          <p:nvPr/>
        </p:nvSpPr>
        <p:spPr>
          <a:xfrm>
            <a:off x="8804520" y="4895280"/>
            <a:ext cx="2482560" cy="94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Invoice_Records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Payment_Ledger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Cost_Allocation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Revenue_Recognition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Batch_Profitability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11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000" spc="-1" strike="noStrike">
                <a:solidFill>
                  <a:srgbClr val="d7d4cc"/>
                </a:solidFill>
                <a:highlight>
                  <a:srgbClr val="343438"/>
                </a:highlight>
                <a:latin typeface="Consolas"/>
                <a:ea typeface="Consolas"/>
              </a:rPr>
              <a:t>Compliance_Metrics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Text 24"/>
          <p:cNvSpPr/>
          <p:nvPr/>
        </p:nvSpPr>
        <p:spPr>
          <a:xfrm>
            <a:off x="8820000" y="6103080"/>
            <a:ext cx="2482560" cy="3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950"/>
              </a:lnSpc>
              <a:tabLst>
                <a:tab algn="l" pos="0"/>
              </a:tabLst>
            </a:pPr>
            <a:r>
              <a:rPr b="0" lang="en-US" sz="8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Processes financial transactions, tracks costs and revenues, and generates key compliance and profitability metrics.</a:t>
            </a:r>
            <a:endParaRPr b="0" lang="en-IN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12290400" y="7509600"/>
            <a:ext cx="2339280" cy="71928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5320" cy="8228520"/>
          </a:xfrm>
          <a:prstGeom prst="rect">
            <a:avLst/>
          </a:prstGeom>
          <a:ln w="0">
            <a:noFill/>
          </a:ln>
        </p:spPr>
      </p:pic>
      <p:sp>
        <p:nvSpPr>
          <p:cNvPr id="103" name="Shape 0"/>
          <p:cNvSpPr/>
          <p:nvPr/>
        </p:nvSpPr>
        <p:spPr>
          <a:xfrm>
            <a:off x="761040" y="1132200"/>
            <a:ext cx="2351160" cy="390960"/>
          </a:xfrm>
          <a:prstGeom prst="roundRect">
            <a:avLst>
              <a:gd name="adj" fmla="val 66585"/>
            </a:avLst>
          </a:prstGeom>
          <a:solidFill>
            <a:srgbClr val="4d4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4" name="Text 1"/>
          <p:cNvSpPr/>
          <p:nvPr/>
        </p:nvSpPr>
        <p:spPr>
          <a:xfrm>
            <a:off x="891720" y="1197360"/>
            <a:ext cx="209016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3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RESEARCH FOUNDATION</a:t>
            </a:r>
            <a:endParaRPr b="0" lang="en-IN" sz="13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Text 2"/>
          <p:cNvSpPr/>
          <p:nvPr/>
        </p:nvSpPr>
        <p:spPr>
          <a:xfrm>
            <a:off x="761040" y="1600920"/>
            <a:ext cx="5948280" cy="60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751"/>
              </a:lnSpc>
              <a:tabLst>
                <a:tab algn="l" pos="0"/>
              </a:tabLst>
            </a:pPr>
            <a:r>
              <a:rPr b="1" lang="en-US" sz="380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Evidence-Based Design</a:t>
            </a:r>
            <a:endParaRPr b="0" lang="en-IN" sz="3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Text 3"/>
          <p:cNvSpPr/>
          <p:nvPr/>
        </p:nvSpPr>
        <p:spPr>
          <a:xfrm>
            <a:off x="761040" y="2683800"/>
            <a:ext cx="3544560" cy="60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1" lang="en-US" sz="190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PMC7868907: Closed-Loop  Analysis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Text 4"/>
          <p:cNvSpPr/>
          <p:nvPr/>
        </p:nvSpPr>
        <p:spPr>
          <a:xfrm>
            <a:off x="761040" y="3479400"/>
            <a:ext cx="3544560" cy="16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We applied the Decision-Making Trial and Evaluation Laboratory approach to systematically identify critical barriers in reverse logistics operations.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Text 5"/>
          <p:cNvSpPr/>
          <p:nvPr/>
        </p:nvSpPr>
        <p:spPr>
          <a:xfrm>
            <a:off x="761040" y="5288400"/>
            <a:ext cx="3544560" cy="16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This methodology informed our database design decisions, particularly in structuring the return request and quarantine workflows.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Text 6"/>
          <p:cNvSpPr/>
          <p:nvPr/>
        </p:nvSpPr>
        <p:spPr>
          <a:xfrm>
            <a:off x="4844880" y="2683800"/>
            <a:ext cx="3544560" cy="60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1" lang="en-US" sz="190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PMC6706717: Traceability Standards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Text 7"/>
          <p:cNvSpPr/>
          <p:nvPr/>
        </p:nvSpPr>
        <p:spPr>
          <a:xfrm>
            <a:off x="4844880" y="3479400"/>
            <a:ext cx="3544560" cy="16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Incorporated state-of-the-art traceability concepts for recalling defective pharmaceutical products across complex supply networks.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 8"/>
          <p:cNvSpPr/>
          <p:nvPr/>
        </p:nvSpPr>
        <p:spPr>
          <a:xfrm>
            <a:off x="4844880" y="5288400"/>
            <a:ext cx="3544560" cy="16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Our central Batch Pedigree table solves the "information asymmetry" problem by connecting every stakeholder with real-time visibility.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0"/>
          <p:cNvSpPr/>
          <p:nvPr/>
        </p:nvSpPr>
        <p:spPr>
          <a:xfrm>
            <a:off x="900000" y="436680"/>
            <a:ext cx="2049120" cy="462960"/>
          </a:xfrm>
          <a:prstGeom prst="roundRect">
            <a:avLst>
              <a:gd name="adj" fmla="val 63836"/>
            </a:avLst>
          </a:prstGeom>
          <a:solidFill>
            <a:srgbClr val="4d4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3" name="Text 1"/>
          <p:cNvSpPr/>
          <p:nvPr/>
        </p:nvSpPr>
        <p:spPr>
          <a:xfrm>
            <a:off x="1048320" y="510840"/>
            <a:ext cx="1752840" cy="31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0" lang="en-US" sz="15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INFRASTRUCTURE</a:t>
            </a:r>
            <a:endParaRPr b="0" lang="en-IN" sz="15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Text 2"/>
          <p:cNvSpPr/>
          <p:nvPr/>
        </p:nvSpPr>
        <p:spPr>
          <a:xfrm>
            <a:off x="864000" y="1114920"/>
            <a:ext cx="10152000" cy="68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400"/>
              </a:lnSpc>
              <a:tabLst>
                <a:tab algn="l" pos="0"/>
              </a:tabLst>
            </a:pPr>
            <a:r>
              <a:rPr b="1" lang="en-US" sz="430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Our Progress &amp; Collaborative Stack</a:t>
            </a:r>
            <a:endParaRPr b="0" lang="en-IN" sz="4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5" name="Image 0" descr="preencoded.png"/>
          <p:cNvPicPr/>
          <p:nvPr/>
        </p:nvPicPr>
        <p:blipFill>
          <a:blip r:embed="rId1"/>
          <a:stretch/>
        </p:blipFill>
        <p:spPr>
          <a:xfrm>
            <a:off x="864000" y="2729520"/>
            <a:ext cx="1186560" cy="1186560"/>
          </a:xfrm>
          <a:prstGeom prst="rect">
            <a:avLst/>
          </a:prstGeom>
          <a:ln w="0">
            <a:noFill/>
          </a:ln>
        </p:spPr>
      </p:pic>
      <p:sp>
        <p:nvSpPr>
          <p:cNvPr id="116" name="Text 3"/>
          <p:cNvSpPr/>
          <p:nvPr/>
        </p:nvSpPr>
        <p:spPr>
          <a:xfrm>
            <a:off x="2360160" y="2729520"/>
            <a:ext cx="2597760" cy="68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150" spc="-1" strike="noStrike">
                <a:solidFill>
                  <a:srgbClr val="d7d4cc"/>
                </a:solidFill>
                <a:latin typeface="Comfortaa Bold"/>
                <a:ea typeface="Comfortaa Bold"/>
              </a:rPr>
              <a:t>GitHub Version Control</a:t>
            </a:r>
            <a:endParaRPr b="0" lang="en-IN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Text 4"/>
          <p:cNvSpPr/>
          <p:nvPr/>
        </p:nvSpPr>
        <p:spPr>
          <a:xfrm>
            <a:off x="2360160" y="3563280"/>
            <a:ext cx="2597760" cy="315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SQL schema development managed through pull requests, enabling collaborative logic verification and code review across the entire team.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8" name="Image 1" descr="preencoded.png"/>
          <p:cNvPicPr/>
          <p:nvPr/>
        </p:nvPicPr>
        <p:blipFill>
          <a:blip r:embed="rId2"/>
          <a:stretch/>
        </p:blipFill>
        <p:spPr>
          <a:xfrm>
            <a:off x="6660000" y="2700000"/>
            <a:ext cx="1186560" cy="1186560"/>
          </a:xfrm>
          <a:prstGeom prst="rect">
            <a:avLst/>
          </a:prstGeom>
          <a:ln w="0">
            <a:noFill/>
          </a:ln>
        </p:spPr>
      </p:pic>
      <p:sp>
        <p:nvSpPr>
          <p:cNvPr id="119" name="Text 5"/>
          <p:cNvSpPr/>
          <p:nvPr/>
        </p:nvSpPr>
        <p:spPr>
          <a:xfrm>
            <a:off x="8156160" y="2700000"/>
            <a:ext cx="2597760" cy="68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150" spc="-1" strike="noStrike">
                <a:solidFill>
                  <a:srgbClr val="d7d4cc"/>
                </a:solidFill>
                <a:latin typeface="Comfortaa Bold"/>
                <a:ea typeface="Comfortaa Bold"/>
              </a:rPr>
              <a:t>Supabase PostgreSQL</a:t>
            </a:r>
            <a:endParaRPr b="0" lang="en-IN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Text 6"/>
          <p:cNvSpPr/>
          <p:nvPr/>
        </p:nvSpPr>
        <p:spPr>
          <a:xfrm>
            <a:off x="8156160" y="3533760"/>
            <a:ext cx="2597760" cy="355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Shared, real-time cloud database instance allowing all six team members to build and query simultaneously across  environments.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"/>
          <p:cNvSpPr/>
          <p:nvPr/>
        </p:nvSpPr>
        <p:spPr>
          <a:xfrm>
            <a:off x="12290400" y="7509600"/>
            <a:ext cx="2339280" cy="71928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 0"/>
          <p:cNvSpPr/>
          <p:nvPr/>
        </p:nvSpPr>
        <p:spPr>
          <a:xfrm>
            <a:off x="851400" y="1050480"/>
            <a:ext cx="10509120" cy="67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301"/>
              </a:lnSpc>
              <a:tabLst>
                <a:tab algn="l" pos="0"/>
              </a:tabLst>
            </a:pPr>
            <a:r>
              <a:rPr b="1" lang="en-US" sz="425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Project Phasing &amp; Progress Trajectory</a:t>
            </a:r>
            <a:endParaRPr b="0" lang="en-IN" sz="42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3" name="Image 0" descr="preencoded.png"/>
          <p:cNvPicPr/>
          <p:nvPr/>
        </p:nvPicPr>
        <p:blipFill>
          <a:blip r:embed="rId1"/>
          <a:stretch/>
        </p:blipFill>
        <p:spPr>
          <a:xfrm>
            <a:off x="851400" y="2205720"/>
            <a:ext cx="4308120" cy="972000"/>
          </a:xfrm>
          <a:prstGeom prst="rect">
            <a:avLst/>
          </a:prstGeom>
          <a:ln w="0">
            <a:noFill/>
          </a:ln>
        </p:spPr>
      </p:pic>
      <p:sp>
        <p:nvSpPr>
          <p:cNvPr id="124" name="Shape 1"/>
          <p:cNvSpPr/>
          <p:nvPr/>
        </p:nvSpPr>
        <p:spPr>
          <a:xfrm>
            <a:off x="1094760" y="3418560"/>
            <a:ext cx="1757880" cy="453600"/>
          </a:xfrm>
          <a:prstGeom prst="roundRect">
            <a:avLst>
              <a:gd name="adj" fmla="val 64188"/>
            </a:avLst>
          </a:prstGeom>
          <a:solidFill>
            <a:srgbClr val="4d4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5" name="Text 2"/>
          <p:cNvSpPr/>
          <p:nvPr/>
        </p:nvSpPr>
        <p:spPr>
          <a:xfrm>
            <a:off x="1240560" y="3491280"/>
            <a:ext cx="1466280" cy="30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5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Completed </a:t>
            </a:r>
            <a:r>
              <a:rPr b="0" lang="en-US" sz="1500" spc="-1" strike="noStrike">
                <a:solidFill>
                  <a:srgbClr val="000000"/>
                </a:solidFill>
                <a:latin typeface="Raleway Medium"/>
                <a:ea typeface="Raleway Medium"/>
              </a:rPr>
              <a:t>✅</a:t>
            </a:r>
            <a:endParaRPr b="0" lang="en-IN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 3"/>
          <p:cNvSpPr/>
          <p:nvPr/>
        </p:nvSpPr>
        <p:spPr>
          <a:xfrm>
            <a:off x="1094760" y="3969000"/>
            <a:ext cx="3757680" cy="33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1" lang="en-US" sz="2100" spc="-1" strike="noStrike">
                <a:solidFill>
                  <a:srgbClr val="d7d4cc"/>
                </a:solidFill>
                <a:latin typeface="Comfortaa Bold"/>
                <a:ea typeface="Comfortaa Bold"/>
              </a:rPr>
              <a:t>Foundation &amp; Architecture</a:t>
            </a:r>
            <a:endParaRPr b="0" lang="en-IN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Text 4"/>
          <p:cNvSpPr/>
          <p:nvPr/>
        </p:nvSpPr>
        <p:spPr>
          <a:xfrm>
            <a:off x="1094760" y="4450680"/>
            <a:ext cx="3821400" cy="23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29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Established DevOps workflow (GitHub + Supabase Cloud)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29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Defined 30-table 'Mid-Stream' Schema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29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Implemented Role-Based Access Control (RBAC)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8" name="Image 1" descr="preencoded.png"/>
          <p:cNvPicPr/>
          <p:nvPr/>
        </p:nvPicPr>
        <p:blipFill>
          <a:blip r:embed="rId2"/>
          <a:stretch/>
        </p:blipFill>
        <p:spPr>
          <a:xfrm>
            <a:off x="5160600" y="2205720"/>
            <a:ext cx="4308120" cy="972000"/>
          </a:xfrm>
          <a:prstGeom prst="rect">
            <a:avLst/>
          </a:prstGeom>
          <a:ln w="0">
            <a:noFill/>
          </a:ln>
        </p:spPr>
      </p:pic>
      <p:sp>
        <p:nvSpPr>
          <p:cNvPr id="129" name="Shape 5"/>
          <p:cNvSpPr/>
          <p:nvPr/>
        </p:nvSpPr>
        <p:spPr>
          <a:xfrm>
            <a:off x="5403600" y="3418560"/>
            <a:ext cx="1847880" cy="453600"/>
          </a:xfrm>
          <a:prstGeom prst="roundRect">
            <a:avLst>
              <a:gd name="adj" fmla="val 64188"/>
            </a:avLst>
          </a:prstGeom>
          <a:solidFill>
            <a:srgbClr val="4d4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0" name="Text 6"/>
          <p:cNvSpPr/>
          <p:nvPr/>
        </p:nvSpPr>
        <p:spPr>
          <a:xfrm>
            <a:off x="5549760" y="3491280"/>
            <a:ext cx="1555920" cy="30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5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In Progress </a:t>
            </a:r>
            <a:r>
              <a:rPr b="0" lang="en-US" sz="1500" spc="-1" strike="noStrike">
                <a:solidFill>
                  <a:srgbClr val="000000"/>
                </a:solidFill>
                <a:latin typeface="Raleway Medium"/>
                <a:ea typeface="Raleway Medium"/>
              </a:rPr>
              <a:t>🚧</a:t>
            </a:r>
            <a:endParaRPr b="0" lang="en-IN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Text 7"/>
          <p:cNvSpPr/>
          <p:nvPr/>
        </p:nvSpPr>
        <p:spPr>
          <a:xfrm>
            <a:off x="5403600" y="3969000"/>
            <a:ext cx="3157200" cy="33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1" lang="en-US" sz="2100" spc="-1" strike="noStrike">
                <a:solidFill>
                  <a:srgbClr val="d7d4cc"/>
                </a:solidFill>
                <a:latin typeface="Comfortaa Bold"/>
                <a:ea typeface="Comfortaa Bold"/>
              </a:rPr>
              <a:t>The Closed-Loop Core</a:t>
            </a:r>
            <a:endParaRPr b="0" lang="en-IN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Text 8"/>
          <p:cNvSpPr/>
          <p:nvPr/>
        </p:nvSpPr>
        <p:spPr>
          <a:xfrm>
            <a:off x="5403600" y="4450680"/>
            <a:ext cx="3821760" cy="23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29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Implementation of 3NF Relational Database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29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Coding the 'Reverse Logistics' &amp; 'Disposal' modules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29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Deploying Temporal Triggers for Auto-Expiry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3" name="Image 2" descr="preencoded.png"/>
          <p:cNvPicPr/>
          <p:nvPr/>
        </p:nvPicPr>
        <p:blipFill>
          <a:blip r:embed="rId3"/>
          <a:stretch/>
        </p:blipFill>
        <p:spPr>
          <a:xfrm>
            <a:off x="9469800" y="2205720"/>
            <a:ext cx="4308120" cy="972000"/>
          </a:xfrm>
          <a:prstGeom prst="rect">
            <a:avLst/>
          </a:prstGeom>
          <a:ln w="0">
            <a:noFill/>
          </a:ln>
        </p:spPr>
      </p:pic>
      <p:sp>
        <p:nvSpPr>
          <p:cNvPr id="134" name="Shape 9"/>
          <p:cNvSpPr/>
          <p:nvPr/>
        </p:nvSpPr>
        <p:spPr>
          <a:xfrm>
            <a:off x="9713160" y="3418560"/>
            <a:ext cx="2037600" cy="453600"/>
          </a:xfrm>
          <a:prstGeom prst="roundRect">
            <a:avLst>
              <a:gd name="adj" fmla="val 64188"/>
            </a:avLst>
          </a:prstGeom>
          <a:solidFill>
            <a:srgbClr val="4d4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5" name="Text 10"/>
          <p:cNvSpPr/>
          <p:nvPr/>
        </p:nvSpPr>
        <p:spPr>
          <a:xfrm>
            <a:off x="9858960" y="3491280"/>
            <a:ext cx="1746000" cy="30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5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Future Scope </a:t>
            </a:r>
            <a:r>
              <a:rPr b="0" lang="en-US" sz="1500" spc="-1" strike="noStrike">
                <a:solidFill>
                  <a:srgbClr val="000000"/>
                </a:solidFill>
                <a:latin typeface="Raleway Medium"/>
                <a:ea typeface="Raleway Medium"/>
              </a:rPr>
              <a:t>🚀</a:t>
            </a:r>
            <a:endParaRPr b="0" lang="en-IN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Text 11"/>
          <p:cNvSpPr/>
          <p:nvPr/>
        </p:nvSpPr>
        <p:spPr>
          <a:xfrm>
            <a:off x="9713160" y="3969000"/>
            <a:ext cx="3147480" cy="33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1" lang="en-US" sz="2100" spc="-1" strike="noStrike">
                <a:solidFill>
                  <a:srgbClr val="d7d4cc"/>
                </a:solidFill>
                <a:latin typeface="Comfortaa Bold"/>
                <a:ea typeface="Comfortaa Bold"/>
              </a:rPr>
              <a:t>AI &amp; Smart Integration</a:t>
            </a:r>
            <a:endParaRPr b="0" lang="en-IN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Text 12"/>
          <p:cNvSpPr/>
          <p:nvPr/>
        </p:nvSpPr>
        <p:spPr>
          <a:xfrm>
            <a:off x="9713160" y="4450680"/>
            <a:ext cx="3821760" cy="23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29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Integration of Python-based ML models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29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Smart Demand Forecasting based on return rates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ts val="2999"/>
              </a:lnSpc>
              <a:buClr>
                <a:srgbClr val="d7d4cc"/>
              </a:buClr>
              <a:buFont typeface="Symbol" charset="2"/>
              <a:buChar char=""/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Anomaly detection for counterfeit tracking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"/>
          <p:cNvSpPr/>
          <p:nvPr/>
        </p:nvSpPr>
        <p:spPr>
          <a:xfrm>
            <a:off x="12290400" y="7509600"/>
            <a:ext cx="2339280" cy="71928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0"/>
          <p:cNvSpPr/>
          <p:nvPr/>
        </p:nvSpPr>
        <p:spPr>
          <a:xfrm>
            <a:off x="864000" y="1488960"/>
            <a:ext cx="1593000" cy="462960"/>
          </a:xfrm>
          <a:prstGeom prst="roundRect">
            <a:avLst>
              <a:gd name="adj" fmla="val 63836"/>
            </a:avLst>
          </a:prstGeom>
          <a:solidFill>
            <a:srgbClr val="4d4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0" name="Text 1"/>
          <p:cNvSpPr/>
          <p:nvPr/>
        </p:nvSpPr>
        <p:spPr>
          <a:xfrm>
            <a:off x="1012320" y="1563120"/>
            <a:ext cx="1297080" cy="31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0" lang="en-US" sz="155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CONCLUSION</a:t>
            </a:r>
            <a:endParaRPr b="0" lang="en-IN" sz="15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Text 2"/>
          <p:cNvSpPr/>
          <p:nvPr/>
        </p:nvSpPr>
        <p:spPr>
          <a:xfrm>
            <a:off x="864000" y="2051640"/>
            <a:ext cx="9104760" cy="68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400"/>
              </a:lnSpc>
              <a:tabLst>
                <a:tab algn="l" pos="0"/>
              </a:tabLst>
            </a:pPr>
            <a:r>
              <a:rPr b="1" lang="en-US" sz="4300" spc="-1" strike="noStrike">
                <a:solidFill>
                  <a:srgbClr val="ffe14d"/>
                </a:solidFill>
                <a:latin typeface="Comfortaa Bold"/>
                <a:ea typeface="Comfortaa Bold"/>
              </a:rPr>
              <a:t>PharmaChain: Closing the Loop</a:t>
            </a:r>
            <a:endParaRPr b="0" lang="en-IN" sz="4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Shape 3"/>
          <p:cNvSpPr/>
          <p:nvPr/>
        </p:nvSpPr>
        <p:spPr>
          <a:xfrm>
            <a:off x="864000" y="3107880"/>
            <a:ext cx="4135320" cy="2563920"/>
          </a:xfrm>
          <a:prstGeom prst="roundRect">
            <a:avLst>
              <a:gd name="adj" fmla="val 14439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3" name="Text 4"/>
          <p:cNvSpPr/>
          <p:nvPr/>
        </p:nvSpPr>
        <p:spPr>
          <a:xfrm>
            <a:off x="1110960" y="3354840"/>
            <a:ext cx="3048120" cy="34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150" spc="-1" strike="noStrike">
                <a:solidFill>
                  <a:srgbClr val="d7d4cc"/>
                </a:solidFill>
                <a:latin typeface="Comfortaa Bold"/>
                <a:ea typeface="Comfortaa Bold"/>
              </a:rPr>
              <a:t>Audit Trail Excellence</a:t>
            </a:r>
            <a:endParaRPr b="0" lang="en-IN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Text 5"/>
          <p:cNvSpPr/>
          <p:nvPr/>
        </p:nvSpPr>
        <p:spPr>
          <a:xfrm>
            <a:off x="1110960" y="3845880"/>
            <a:ext cx="3641400" cy="157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Bulletproof traceability from factory gate to pharmacy counter and back, ensuring medicine safety at every step.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Shape 6"/>
          <p:cNvSpPr/>
          <p:nvPr/>
        </p:nvSpPr>
        <p:spPr>
          <a:xfrm>
            <a:off x="5247000" y="3107880"/>
            <a:ext cx="4135320" cy="2563920"/>
          </a:xfrm>
          <a:prstGeom prst="roundRect">
            <a:avLst>
              <a:gd name="adj" fmla="val 14439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6" name="Text 7"/>
          <p:cNvSpPr/>
          <p:nvPr/>
        </p:nvSpPr>
        <p:spPr>
          <a:xfrm>
            <a:off x="5493960" y="3354840"/>
            <a:ext cx="2742120" cy="34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150" spc="-1" strike="noStrike">
                <a:solidFill>
                  <a:srgbClr val="d7d4cc"/>
                </a:solidFill>
                <a:latin typeface="Comfortaa Bold"/>
                <a:ea typeface="Comfortaa Bold"/>
              </a:rPr>
              <a:t>Financial Impact</a:t>
            </a:r>
            <a:endParaRPr b="0" lang="en-IN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Text 8"/>
          <p:cNvSpPr/>
          <p:nvPr/>
        </p:nvSpPr>
        <p:spPr>
          <a:xfrm>
            <a:off x="5493960" y="3845880"/>
            <a:ext cx="3641400" cy="157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Minimizing pharmaceutical losses through proactive expiry management and efficient recall processes.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Shape 9"/>
          <p:cNvSpPr/>
          <p:nvPr/>
        </p:nvSpPr>
        <p:spPr>
          <a:xfrm>
            <a:off x="9630000" y="3107880"/>
            <a:ext cx="4135320" cy="2563920"/>
          </a:xfrm>
          <a:prstGeom prst="roundRect">
            <a:avLst>
              <a:gd name="adj" fmla="val 14439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9" name="Text 10"/>
          <p:cNvSpPr/>
          <p:nvPr/>
        </p:nvSpPr>
        <p:spPr>
          <a:xfrm>
            <a:off x="9876960" y="3354840"/>
            <a:ext cx="3492360" cy="34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150" spc="-1" strike="noStrike">
                <a:solidFill>
                  <a:srgbClr val="d7d4cc"/>
                </a:solidFill>
                <a:latin typeface="Comfortaa Bold"/>
                <a:ea typeface="Comfortaa Bold"/>
              </a:rPr>
              <a:t>Public Health Protection</a:t>
            </a:r>
            <a:endParaRPr b="0" lang="en-IN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Text 11"/>
          <p:cNvSpPr/>
          <p:nvPr/>
        </p:nvSpPr>
        <p:spPr>
          <a:xfrm>
            <a:off x="9876960" y="3845880"/>
            <a:ext cx="3641400" cy="157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Reducing the risk of expired or recalled medications reaching consumers through automated temporal monitoring.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 12"/>
          <p:cNvSpPr/>
          <p:nvPr/>
        </p:nvSpPr>
        <p:spPr>
          <a:xfrm>
            <a:off x="864000" y="5950440"/>
            <a:ext cx="12901320" cy="78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 Medium"/>
                <a:ea typeface="Raleway Medium"/>
              </a:rPr>
              <a:t>A research-grade database system that transforms pharmaceutical supply chain management from reactive to proactive, protecting both revenue and patient safety.</a:t>
            </a:r>
            <a:endParaRPr b="0" lang="en-IN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"/>
          <p:cNvSpPr/>
          <p:nvPr/>
        </p:nvSpPr>
        <p:spPr>
          <a:xfrm>
            <a:off x="12290400" y="7509600"/>
            <a:ext cx="2339280" cy="71928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Application>LibreOffice/24.2.7.2$Linux_X86_64 LibreOffice_project/420$Build-2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2026-02-08T07:18:48Z</dcterms:created>
  <dc:creator/>
  <dc:description/>
  <dc:language>en-IN</dc:language>
  <cp:lastModifiedBy/>
  <dcterms:modified xsi:type="dcterms:W3CDTF">2026-02-10T12:54:57Z</dcterms:modified>
  <cp:revision>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9</vt:i4>
  </property>
  <property fmtid="{D5CDD505-2E9C-101B-9397-08002B2CF9AE}" pid="3" name="PresentationFormat">
    <vt:lpwstr>On-screen Show (16:9)</vt:lpwstr>
  </property>
  <property fmtid="{D5CDD505-2E9C-101B-9397-08002B2CF9AE}" pid="4" name="Slides">
    <vt:i4>9</vt:i4>
  </property>
</Properties>
</file>